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94" r:id="rId14"/>
    <p:sldId id="268" r:id="rId15"/>
    <p:sldId id="295" r:id="rId16"/>
    <p:sldId id="269" r:id="rId17"/>
    <p:sldId id="296" r:id="rId18"/>
    <p:sldId id="270" r:id="rId19"/>
    <p:sldId id="297" r:id="rId20"/>
    <p:sldId id="271" r:id="rId21"/>
    <p:sldId id="298" r:id="rId22"/>
    <p:sldId id="299" r:id="rId23"/>
    <p:sldId id="287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91" r:id="rId40"/>
    <p:sldId id="292" r:id="rId41"/>
    <p:sldId id="293" r:id="rId42"/>
    <p:sldId id="290" r:id="rId43"/>
    <p:sldId id="288" r:id="rId44"/>
  </p:sldIdLst>
  <p:sldSz cx="12192000" cy="6858000"/>
  <p:notesSz cx="6761163" cy="98821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0730-6E0B-40A6-9CE1-183042113E6C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07095-D4DE-428B-8FB3-0874A4FBB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762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0730-6E0B-40A6-9CE1-183042113E6C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07095-D4DE-428B-8FB3-0874A4FBB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428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0730-6E0B-40A6-9CE1-183042113E6C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07095-D4DE-428B-8FB3-0874A4FBB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303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0730-6E0B-40A6-9CE1-183042113E6C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07095-D4DE-428B-8FB3-0874A4FBB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902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0730-6E0B-40A6-9CE1-183042113E6C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07095-D4DE-428B-8FB3-0874A4FBB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537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0730-6E0B-40A6-9CE1-183042113E6C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07095-D4DE-428B-8FB3-0874A4FBB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72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0730-6E0B-40A6-9CE1-183042113E6C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07095-D4DE-428B-8FB3-0874A4FBB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09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0730-6E0B-40A6-9CE1-183042113E6C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07095-D4DE-428B-8FB3-0874A4FBB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16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0730-6E0B-40A6-9CE1-183042113E6C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07095-D4DE-428B-8FB3-0874A4FBB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505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0730-6E0B-40A6-9CE1-183042113E6C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07095-D4DE-428B-8FB3-0874A4FBB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391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10730-6E0B-40A6-9CE1-183042113E6C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07095-D4DE-428B-8FB3-0874A4FBB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16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10730-6E0B-40A6-9CE1-183042113E6C}" type="datetimeFigureOut">
              <a:rPr lang="ru-RU" smtClean="0"/>
              <a:t>23.02.2022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07095-D4DE-428B-8FB3-0874A4FBB8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84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centeroko.ru/pisa18/pisa2018_sl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centeroko.ru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edsoo.ru/Funkcionalnaya_gramotnost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skiv.instrao.ru/bank-zadaniy/" TargetMode="External"/><Relationship Id="rId4" Type="http://schemas.openxmlformats.org/officeDocument/2006/relationships/hyperlink" Target="https://fipi.ru/otkrytyy-bank-zadaniy-dlya-otsenki-yestestvennonauchnoy-gramotnosti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08663" y="5451566"/>
            <a:ext cx="8874033" cy="792480"/>
          </a:xfrm>
        </p:spPr>
        <p:txBody>
          <a:bodyPr/>
          <a:lstStyle/>
          <a:p>
            <a:r>
              <a:rPr lang="ru-RU" altLang="ru-RU" b="0" dirty="0" smtClean="0"/>
              <a:t>Доцент кафедры </a:t>
            </a:r>
            <a:r>
              <a:rPr lang="ru-RU" altLang="ru-RU" dirty="0" smtClean="0"/>
              <a:t>ЕМД ТОГИРРО</a:t>
            </a:r>
            <a:r>
              <a:rPr lang="ru-RU" altLang="ru-RU" b="0" dirty="0" smtClean="0"/>
              <a:t>, к.б.н</a:t>
            </a:r>
            <a:r>
              <a:rPr lang="ru-RU" altLang="ru-RU" b="0" dirty="0" smtClean="0"/>
              <a:t>. </a:t>
            </a:r>
            <a:r>
              <a:rPr lang="ru-RU" altLang="ru-RU" b="0" smtClean="0"/>
              <a:t>- </a:t>
            </a:r>
            <a:r>
              <a:rPr lang="ru-RU" altLang="ru-RU" smtClean="0"/>
              <a:t>Ионина</a:t>
            </a:r>
            <a:r>
              <a:rPr lang="ru-RU" altLang="ru-RU" b="0" smtClean="0"/>
              <a:t> Н.Г.</a:t>
            </a:r>
            <a:r>
              <a:rPr lang="ru-RU" altLang="ru-RU" b="0" dirty="0" smtClean="0"/>
              <a:t/>
            </a:r>
            <a:br>
              <a:rPr lang="ru-RU" altLang="ru-RU" b="0" dirty="0" smtClean="0"/>
            </a:br>
            <a:endParaRPr lang="ru-RU" altLang="ru-RU" b="0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4214" t="10412" r="20429" b="43492"/>
          <a:stretch/>
        </p:blipFill>
        <p:spPr>
          <a:xfrm>
            <a:off x="627017" y="191589"/>
            <a:ext cx="10964091" cy="45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500" t="25016" r="47214" b="34349"/>
          <a:stretch/>
        </p:blipFill>
        <p:spPr>
          <a:xfrm>
            <a:off x="191589" y="104503"/>
            <a:ext cx="11826240" cy="65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1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715" t="22349" r="45643" b="33968"/>
          <a:stretch/>
        </p:blipFill>
        <p:spPr>
          <a:xfrm>
            <a:off x="287383" y="165463"/>
            <a:ext cx="11660777" cy="655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0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858" t="22984" r="45642" b="31047"/>
          <a:stretch/>
        </p:blipFill>
        <p:spPr>
          <a:xfrm>
            <a:off x="243841" y="95794"/>
            <a:ext cx="11625942" cy="66707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143" t="16381" r="32000" b="28381"/>
          <a:stretch/>
        </p:blipFill>
        <p:spPr>
          <a:xfrm>
            <a:off x="243840" y="1236028"/>
            <a:ext cx="8813073" cy="54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64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154" t="37098" r="29061" b="26077"/>
          <a:stretch/>
        </p:blipFill>
        <p:spPr>
          <a:xfrm>
            <a:off x="269965" y="365125"/>
            <a:ext cx="1132985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2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905" t="21981" r="45692" b="31546"/>
          <a:stretch/>
        </p:blipFill>
        <p:spPr>
          <a:xfrm>
            <a:off x="248575" y="130629"/>
            <a:ext cx="11718524" cy="66533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500" t="22857" r="31357" b="19746"/>
          <a:stretch/>
        </p:blipFill>
        <p:spPr>
          <a:xfrm>
            <a:off x="148046" y="200296"/>
            <a:ext cx="8281851" cy="567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64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790" t="14282" r="28723" b="23475"/>
          <a:stretch/>
        </p:blipFill>
        <p:spPr>
          <a:xfrm>
            <a:off x="487680" y="415802"/>
            <a:ext cx="10589623" cy="680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9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143" t="22095" r="45571" b="30921"/>
          <a:stretch/>
        </p:blipFill>
        <p:spPr>
          <a:xfrm>
            <a:off x="87086" y="60960"/>
            <a:ext cx="12000411" cy="6687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0714" t="29587" r="31715" b="6286"/>
          <a:stretch/>
        </p:blipFill>
        <p:spPr>
          <a:xfrm>
            <a:off x="87086" y="130628"/>
            <a:ext cx="7973974" cy="620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15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102" t="36697" r="28723" b="12068"/>
          <a:stretch/>
        </p:blipFill>
        <p:spPr>
          <a:xfrm>
            <a:off x="322999" y="365124"/>
            <a:ext cx="10658510" cy="566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35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071" t="22095" r="45786" b="32063"/>
          <a:stretch/>
        </p:blipFill>
        <p:spPr>
          <a:xfrm>
            <a:off x="104503" y="60960"/>
            <a:ext cx="11895907" cy="65820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0428" t="18794" r="31785" b="12762"/>
          <a:stretch/>
        </p:blipFill>
        <p:spPr>
          <a:xfrm>
            <a:off x="0" y="60960"/>
            <a:ext cx="8490857" cy="602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17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79" t="36898" r="28948" b="23876"/>
          <a:stretch/>
        </p:blipFill>
        <p:spPr>
          <a:xfrm>
            <a:off x="687978" y="679269"/>
            <a:ext cx="11339668" cy="51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4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401"/>
          </a:xfrm>
        </p:spPr>
        <p:txBody>
          <a:bodyPr>
            <a:normAutofit/>
          </a:bodyPr>
          <a:lstStyle/>
          <a:p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071" t="22349" r="45214" b="30413"/>
          <a:stretch/>
        </p:blipFill>
        <p:spPr>
          <a:xfrm>
            <a:off x="426720" y="365126"/>
            <a:ext cx="11225349" cy="607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5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499" t="19935" r="44644" b="30667"/>
          <a:stretch/>
        </p:blipFill>
        <p:spPr>
          <a:xfrm>
            <a:off x="156754" y="200297"/>
            <a:ext cx="11739155" cy="65923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0643" t="22349" r="31143" b="15555"/>
          <a:stretch/>
        </p:blipFill>
        <p:spPr>
          <a:xfrm>
            <a:off x="78377" y="365125"/>
            <a:ext cx="8351520" cy="613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76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27" t="45304" r="29286" b="14669"/>
          <a:stretch/>
        </p:blipFill>
        <p:spPr>
          <a:xfrm>
            <a:off x="531223" y="1166949"/>
            <a:ext cx="9788434" cy="441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89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35131"/>
            <a:ext cx="10515600" cy="696687"/>
          </a:xfrm>
        </p:spPr>
        <p:txBody>
          <a:bodyPr>
            <a:normAutofit/>
          </a:bodyPr>
          <a:lstStyle/>
          <a:p>
            <a:r>
              <a:rPr lang="en-US" sz="3600" dirty="0">
                <a:hlinkClick r:id="rId2"/>
              </a:rPr>
              <a:t>http://</a:t>
            </a:r>
            <a:r>
              <a:rPr lang="en-US" sz="3600" dirty="0" smtClean="0">
                <a:hlinkClick r:id="rId2"/>
              </a:rPr>
              <a:t>www.centeroko.ru/pisa18/pisa2018_sl.html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055" t="5877" r="24896" b="9866"/>
          <a:stretch/>
        </p:blipFill>
        <p:spPr>
          <a:xfrm>
            <a:off x="1088571" y="1018904"/>
            <a:ext cx="10718075" cy="56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37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Диагностическая работа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6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429" t="25397" r="45071" b="30413"/>
          <a:stretch/>
        </p:blipFill>
        <p:spPr>
          <a:xfrm>
            <a:off x="104504" y="78378"/>
            <a:ext cx="11808822" cy="642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302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000" t="23873" r="45143" b="30794"/>
          <a:stretch/>
        </p:blipFill>
        <p:spPr>
          <a:xfrm>
            <a:off x="95794" y="60961"/>
            <a:ext cx="11878492" cy="677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037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787" t="24254" r="60928" b="40444"/>
          <a:stretch/>
        </p:blipFill>
        <p:spPr>
          <a:xfrm>
            <a:off x="374469" y="269967"/>
            <a:ext cx="11234057" cy="649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84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429" t="29714" r="45357" b="30159"/>
          <a:stretch/>
        </p:blipFill>
        <p:spPr>
          <a:xfrm>
            <a:off x="243840" y="188022"/>
            <a:ext cx="11643359" cy="64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70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25" t="27892" r="61370" b="46891"/>
          <a:stretch/>
        </p:blipFill>
        <p:spPr>
          <a:xfrm>
            <a:off x="487681" y="609601"/>
            <a:ext cx="11051177" cy="589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49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99" t="30494" r="45611" b="46691"/>
          <a:stretch/>
        </p:blipFill>
        <p:spPr>
          <a:xfrm>
            <a:off x="838200" y="70893"/>
            <a:ext cx="10057941" cy="32395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500" t="36191" r="61286" b="37397"/>
          <a:stretch/>
        </p:blipFill>
        <p:spPr>
          <a:xfrm>
            <a:off x="1950720" y="2777400"/>
            <a:ext cx="9631680" cy="340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34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hlinkClick r:id="rId2"/>
              </a:rPr>
              <a:t>https://edsoo.ru/Funkcionalnaya_gramotnost.htm</a:t>
            </a:r>
            <a:r>
              <a:rPr lang="ru-RU" sz="2400" dirty="0" smtClean="0"/>
              <a:t>  </a:t>
            </a:r>
            <a:r>
              <a:rPr lang="en-AU" altLang="ru-RU" sz="2400" dirty="0" smtClean="0">
                <a:hlinkClick r:id="rId3"/>
              </a:rPr>
              <a:t>http</a:t>
            </a:r>
            <a:r>
              <a:rPr lang="ru-RU" altLang="ru-RU" sz="2400" dirty="0" smtClean="0">
                <a:hlinkClick r:id="rId3"/>
              </a:rPr>
              <a:t>://</a:t>
            </a:r>
            <a:r>
              <a:rPr lang="en-US" altLang="ru-RU" sz="2400" dirty="0" smtClean="0">
                <a:hlinkClick r:id="rId3"/>
              </a:rPr>
              <a:t>www</a:t>
            </a:r>
            <a:r>
              <a:rPr lang="ru-RU" altLang="ru-RU" sz="2400" dirty="0" smtClean="0">
                <a:hlinkClick r:id="rId3"/>
              </a:rPr>
              <a:t>.</a:t>
            </a:r>
            <a:r>
              <a:rPr lang="en-AU" altLang="ru-RU" sz="2400" dirty="0" err="1" smtClean="0">
                <a:hlinkClick r:id="rId3"/>
              </a:rPr>
              <a:t>centeroko</a:t>
            </a:r>
            <a:r>
              <a:rPr lang="ru-RU" altLang="ru-RU" sz="2400" dirty="0" smtClean="0">
                <a:hlinkClick r:id="rId3"/>
              </a:rPr>
              <a:t>.</a:t>
            </a:r>
            <a:r>
              <a:rPr lang="en-AU" altLang="ru-RU" sz="2400" dirty="0" err="1" smtClean="0">
                <a:hlinkClick r:id="rId3"/>
              </a:rPr>
              <a:t>ru</a:t>
            </a:r>
            <a:r>
              <a:rPr lang="ru-RU" altLang="ru-RU" sz="2400" dirty="0" smtClean="0">
                <a:hlinkClick r:id="rId3"/>
              </a:rPr>
              <a:t>/</a:t>
            </a:r>
            <a:r>
              <a:rPr lang="ru-RU" altLang="ru-RU" sz="2400" dirty="0" smtClean="0"/>
              <a:t>,</a:t>
            </a:r>
            <a:br>
              <a:rPr lang="ru-RU" altLang="ru-RU" sz="2400" dirty="0" smtClean="0"/>
            </a:br>
            <a:r>
              <a:rPr lang="en-US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https://fipi.ru/otkrytyy-bank-zadaniy-dlya-otsenki-yestestvennonauchnoy-gramotnosti</a:t>
            </a: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altLang="ru-RU" sz="2400" b="0" dirty="0" smtClean="0">
                <a:hlinkClick r:id="rId5"/>
              </a:rPr>
              <a:t>http://skiv.instrao.ru/bank-zadaniy/</a:t>
            </a:r>
            <a:r>
              <a:rPr lang="ru-RU" altLang="ru-RU" sz="2400" b="0" dirty="0" smtClean="0"/>
              <a:t> </a:t>
            </a:r>
            <a:endParaRPr lang="ru-RU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538651" y="1690688"/>
            <a:ext cx="6035465" cy="33949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22429" t="16254" r="23499" b="10731"/>
          <a:stretch/>
        </p:blipFill>
        <p:spPr>
          <a:xfrm>
            <a:off x="461554" y="1564854"/>
            <a:ext cx="4236492" cy="3217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5143" y="3783880"/>
            <a:ext cx="5295237" cy="29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31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571" t="32635" r="45786" b="30285"/>
          <a:stretch/>
        </p:blipFill>
        <p:spPr>
          <a:xfrm>
            <a:off x="322217" y="365124"/>
            <a:ext cx="11581783" cy="62708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357" t="30476" r="61143" b="41079"/>
          <a:stretch/>
        </p:blipFill>
        <p:spPr>
          <a:xfrm>
            <a:off x="5754189" y="3122448"/>
            <a:ext cx="5599611" cy="351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17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143" t="33651" r="46714" b="36888"/>
          <a:stretch/>
        </p:blipFill>
        <p:spPr>
          <a:xfrm>
            <a:off x="-104505" y="174170"/>
            <a:ext cx="9570722" cy="424107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4344"/>
          <a:stretch/>
        </p:blipFill>
        <p:spPr>
          <a:xfrm>
            <a:off x="6997123" y="3753386"/>
            <a:ext cx="4938188" cy="296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84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786" t="25777" r="40857" b="30159"/>
          <a:stretch/>
        </p:blipFill>
        <p:spPr>
          <a:xfrm>
            <a:off x="-1" y="278674"/>
            <a:ext cx="11965577" cy="64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9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643" t="35555" r="40143" b="27365"/>
          <a:stretch/>
        </p:blipFill>
        <p:spPr>
          <a:xfrm>
            <a:off x="444137" y="174172"/>
            <a:ext cx="11408229" cy="630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2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358" t="45714" r="58214" b="28254"/>
          <a:stretch/>
        </p:blipFill>
        <p:spPr>
          <a:xfrm>
            <a:off x="365761" y="460919"/>
            <a:ext cx="10988040" cy="608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286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643" t="24762" r="41143" b="29905"/>
          <a:stretch/>
        </p:blipFill>
        <p:spPr>
          <a:xfrm>
            <a:off x="95794" y="200297"/>
            <a:ext cx="11965577" cy="65665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2714" t="45968" r="57929" b="28127"/>
          <a:stretch/>
        </p:blipFill>
        <p:spPr>
          <a:xfrm>
            <a:off x="5199018" y="3808230"/>
            <a:ext cx="6897188" cy="295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9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06" t="21903" r="58225" b="50146"/>
          <a:stretch/>
        </p:blipFill>
        <p:spPr>
          <a:xfrm>
            <a:off x="5601808" y="3435658"/>
            <a:ext cx="6276513" cy="35865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643" t="32762" r="41357" b="40133"/>
          <a:stretch/>
        </p:blipFill>
        <p:spPr>
          <a:xfrm>
            <a:off x="79899" y="-117609"/>
            <a:ext cx="8895426" cy="36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616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709" t="22265" r="40728" b="34887"/>
          <a:stretch/>
        </p:blipFill>
        <p:spPr>
          <a:xfrm>
            <a:off x="213064" y="195309"/>
            <a:ext cx="11718524" cy="631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27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214" t="29968" r="40072" b="41841"/>
          <a:stretch/>
        </p:blipFill>
        <p:spPr>
          <a:xfrm>
            <a:off x="301982" y="0"/>
            <a:ext cx="11646178" cy="6296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3000" t="38350" r="58357" b="34984"/>
          <a:stretch/>
        </p:blipFill>
        <p:spPr>
          <a:xfrm>
            <a:off x="6061167" y="3677313"/>
            <a:ext cx="5698223" cy="298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144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928" t="8001" r="17929" b="10349"/>
          <a:stretch/>
        </p:blipFill>
        <p:spPr>
          <a:xfrm>
            <a:off x="627018" y="365125"/>
            <a:ext cx="9771017" cy="559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13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428" t="22476" r="45857" b="39048"/>
          <a:stretch/>
        </p:blipFill>
        <p:spPr>
          <a:xfrm>
            <a:off x="339634" y="226424"/>
            <a:ext cx="11268892" cy="62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29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4" t="13081" r="17578" b="9867"/>
          <a:stretch/>
        </p:blipFill>
        <p:spPr>
          <a:xfrm>
            <a:off x="513307" y="449958"/>
            <a:ext cx="5384477" cy="28912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571" t="13207" r="20429" b="9714"/>
          <a:stretch/>
        </p:blipFill>
        <p:spPr>
          <a:xfrm>
            <a:off x="6474821" y="160231"/>
            <a:ext cx="5552694" cy="3209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500" t="13207" r="18143" b="8826"/>
          <a:stretch/>
        </p:blipFill>
        <p:spPr>
          <a:xfrm>
            <a:off x="348344" y="3953056"/>
            <a:ext cx="4853370" cy="26822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000" t="12699" r="18072" b="10349"/>
          <a:stretch/>
        </p:blipFill>
        <p:spPr>
          <a:xfrm>
            <a:off x="6474821" y="3509554"/>
            <a:ext cx="5461387" cy="299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50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643" t="12699" r="18786" b="10476"/>
          <a:stretch/>
        </p:blipFill>
        <p:spPr>
          <a:xfrm>
            <a:off x="522514" y="261256"/>
            <a:ext cx="9579429" cy="526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5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99" t="13079" r="18858" b="9842"/>
          <a:stretch/>
        </p:blipFill>
        <p:spPr>
          <a:xfrm>
            <a:off x="548640" y="896983"/>
            <a:ext cx="9344297" cy="52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24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Взять диагностическую работу 2020г.</a:t>
            </a:r>
          </a:p>
          <a:p>
            <a:r>
              <a:rPr lang="ru-RU" dirty="0" smtClean="0"/>
              <a:t>Вариант 1 , 9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530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4433"/>
            <a:ext cx="10515600" cy="19159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857" t="22223" r="45928" b="30539"/>
          <a:stretch/>
        </p:blipFill>
        <p:spPr>
          <a:xfrm>
            <a:off x="217714" y="121920"/>
            <a:ext cx="11530149" cy="63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91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1000" t="21587" r="45928" b="34603"/>
          <a:stretch/>
        </p:blipFill>
        <p:spPr>
          <a:xfrm>
            <a:off x="261257" y="113211"/>
            <a:ext cx="11704320" cy="661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54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143" t="21715" r="45928" b="32444"/>
          <a:stretch/>
        </p:blipFill>
        <p:spPr>
          <a:xfrm>
            <a:off x="87086" y="209006"/>
            <a:ext cx="11773988" cy="647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30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572" t="22222" r="46071" b="35111"/>
          <a:stretch/>
        </p:blipFill>
        <p:spPr>
          <a:xfrm>
            <a:off x="156754" y="95794"/>
            <a:ext cx="11913326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82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643" t="22476" r="45928" b="34350"/>
          <a:stretch/>
        </p:blipFill>
        <p:spPr>
          <a:xfrm>
            <a:off x="165463" y="121920"/>
            <a:ext cx="11861074" cy="664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597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37</Words>
  <Application>Microsoft Office PowerPoint</Application>
  <PresentationFormat>Широкоэкранный</PresentationFormat>
  <Paragraphs>6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https://edsoo.ru/Funkcionalnaya_gramotnost.htm  http://www.centeroko.ru/, https://fipi.ru/otkrytyy-bank-zadaniy-dlya-otsenki-yestestvennonauchnoy-gramotnosti , http://skiv.instrao.ru/bank-zadaniy/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http://www.centeroko.ru/pisa18/pisa2018_sl.html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kuznetsova</dc:creator>
  <cp:lastModifiedBy>admin</cp:lastModifiedBy>
  <cp:revision>16</cp:revision>
  <cp:lastPrinted>2022-02-10T03:57:14Z</cp:lastPrinted>
  <dcterms:created xsi:type="dcterms:W3CDTF">2022-02-09T08:04:04Z</dcterms:created>
  <dcterms:modified xsi:type="dcterms:W3CDTF">2022-02-23T16:27:26Z</dcterms:modified>
</cp:coreProperties>
</file>